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09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98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374" r:id="rId47"/>
    <p:sldId id="375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0066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FF8A-91C4-4E5F-8CB7-1A8D10210A64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2EF25-C947-465D-AF1D-79AA3F938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29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465c52953c_6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465c52953c_6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124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45697bd46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45697bd46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753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45697bd46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45697bd46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034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45697bd469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45697bd469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9853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45697bd469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45697bd469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501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5697bd469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45697bd469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664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465c52953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465c52953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194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45697bd469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45697bd469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684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465c52953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465c52953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47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469c0da5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469c0da5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350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45657014d0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45657014d0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784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45697bd46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45697bd46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63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4c751cf1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54c751cf1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974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45697bd469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45697bd469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2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465c52953c_6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465c52953c_6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35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45697bd469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45697bd469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719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45697bd469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45697bd469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436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45697bd469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45697bd469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38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45697bd469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45697bd469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437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45697bd469_0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45697bd469_0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406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5697bd469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45697bd469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5098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45697bd469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45697bd469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7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45728d5a0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45728d5a0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7489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45697bd469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45697bd469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2146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45697bd469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45697bd469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0778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45697bd469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45697bd469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4611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45697bd469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45697bd469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106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45697bd469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45697bd469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0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45697bd469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45697bd469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197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45697bd469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45697bd469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1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45697bd469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45697bd469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034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45697bd46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45697bd46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448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45697bd46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45697bd46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886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45697bd46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45697bd469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555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5697bd46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45697bd46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33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45697bd46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45697bd469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466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45697bd46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45697bd46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10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76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13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418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45522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1_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/>
        </p:nvSpPr>
        <p:spPr>
          <a:xfrm>
            <a:off x="0" y="6333200"/>
            <a:ext cx="120280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67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tensorBrew</a:t>
            </a:r>
            <a:r>
              <a:rPr lang="en" sz="1067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067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sz="1067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1" name="Google Shape;91;p20" descr="cup-numbers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71067" y="5966700"/>
            <a:ext cx="524800" cy="5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1188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67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81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87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30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53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47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88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01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24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579" y="-171762"/>
            <a:ext cx="12673158" cy="72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1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855" y="-396572"/>
            <a:ext cx="12581710" cy="7651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56769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99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959" y="-362279"/>
            <a:ext cx="12657917" cy="75825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40886" y="6193971"/>
            <a:ext cx="903514" cy="968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57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769" y="-366089"/>
            <a:ext cx="12665538" cy="75901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98683" y="58020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5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097" y="-411813"/>
            <a:ext cx="12612193" cy="76816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3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148" y="-385141"/>
            <a:ext cx="12650296" cy="76282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146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3441" y="-377520"/>
            <a:ext cx="12718882" cy="7613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34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390" y="-430865"/>
            <a:ext cx="12680779" cy="77197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92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010" y="-415623"/>
            <a:ext cx="12696020" cy="76892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1097985" y="5903530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249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200" y="-411813"/>
            <a:ext cx="12688400" cy="76816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4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4872" y="-434675"/>
            <a:ext cx="12741744" cy="7727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46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148" y="-358468"/>
            <a:ext cx="12650296" cy="75749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36830" y="6193971"/>
            <a:ext cx="707570" cy="968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99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010" y="-404192"/>
            <a:ext cx="12696020" cy="76663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0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769" y="-366089"/>
            <a:ext cx="12665538" cy="75901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39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200" y="-404192"/>
            <a:ext cx="12688400" cy="76663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1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528" y="-396572"/>
            <a:ext cx="12635055" cy="7651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53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200" y="-381330"/>
            <a:ext cx="12688400" cy="7620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515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821" y="-381330"/>
            <a:ext cx="12703641" cy="7620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2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390" y="-396572"/>
            <a:ext cx="12680779" cy="7651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2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148" y="-392761"/>
            <a:ext cx="12650296" cy="76435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63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390" y="-385141"/>
            <a:ext cx="12680779" cy="76282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50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579" y="-411813"/>
            <a:ext cx="12673158" cy="768162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434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579" y="-400382"/>
            <a:ext cx="12673158" cy="76587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69486" y="6128657"/>
            <a:ext cx="674914" cy="1034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76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666" y="-381330"/>
            <a:ext cx="12589331" cy="76206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114313" y="5954484"/>
            <a:ext cx="1276351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019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579" y="-419434"/>
            <a:ext cx="12673158" cy="76968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14314" y="5954484"/>
            <a:ext cx="1230086" cy="1208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13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2229" y="3429000"/>
            <a:ext cx="9579428" cy="274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870857" y="914401"/>
            <a:ext cx="100910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7200" dirty="0" smtClean="0"/>
          </a:p>
          <a:p>
            <a:r>
              <a:rPr lang="en-IN" sz="8800" dirty="0" smtClean="0">
                <a:solidFill>
                  <a:schemeClr val="bg1"/>
                </a:solidFill>
              </a:rPr>
              <a:t>Differential Calculus and their Applications  </a:t>
            </a:r>
            <a:endParaRPr lang="en-IN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16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8"/>
          <p:cNvSpPr txBox="1"/>
          <p:nvPr/>
        </p:nvSpPr>
        <p:spPr>
          <a:xfrm>
            <a:off x="1219833" y="41789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Let’s understand how Model will use input features (x</a:t>
            </a:r>
            <a:r>
              <a:rPr lang="en" sz="1600" baseline="-250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" sz="16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, x</a:t>
            </a:r>
            <a:r>
              <a:rPr lang="en" sz="1600" baseline="-250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" sz="16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) and learn to predict y</a:t>
            </a:r>
            <a:r>
              <a:rPr lang="en" sz="3200">
                <a:solidFill>
                  <a:srgbClr val="999999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989" name="Google Shape;989;p28"/>
          <p:cNvGraphicFramePr/>
          <p:nvPr/>
        </p:nvGraphicFramePr>
        <p:xfrm>
          <a:off x="2963734" y="2717267"/>
          <a:ext cx="6435900" cy="12191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2400" b="1" baseline="-25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2400" b="1" baseline="-25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x</a:t>
                      </a:r>
                      <a:r>
                        <a:rPr lang="en" sz="2400" b="1" baseline="-25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2400" b="1" baseline="-25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y</a:t>
                      </a:r>
                      <a:endParaRPr sz="2400"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1</a:t>
                      </a:r>
                      <a:endParaRPr sz="24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</a:t>
                      </a:r>
                      <a:endParaRPr sz="24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3</a:t>
                      </a:r>
                      <a:endParaRPr sz="24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90" name="Google Shape;990;p28"/>
          <p:cNvSpPr txBox="1"/>
          <p:nvPr/>
        </p:nvSpPr>
        <p:spPr>
          <a:xfrm>
            <a:off x="915033" y="14357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solidFill>
                  <a:srgbClr val="38761D"/>
                </a:solidFill>
                <a:latin typeface="Cambria"/>
                <a:ea typeface="Cambria"/>
                <a:cs typeface="Cambria"/>
                <a:sym typeface="Cambria"/>
              </a:rPr>
              <a:t>Requirement Data</a:t>
            </a:r>
            <a:r>
              <a:rPr lang="en" sz="3200">
                <a:solidFill>
                  <a:srgbClr val="999999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2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4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29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6" name="Google Shape;996;p29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7" name="Google Shape;997;p29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8" name="Google Shape;998;p29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99" name="Google Shape;999;p29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00" name="Google Shape;1000;p29"/>
          <p:cNvCxnSpPr>
            <a:stCxn id="995" idx="6"/>
            <a:endCxn id="996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1" name="Google Shape;1001;p29"/>
          <p:cNvCxnSpPr>
            <a:stCxn id="999" idx="6"/>
            <a:endCxn id="996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2" name="Google Shape;1002;p29"/>
          <p:cNvCxnSpPr>
            <a:stCxn id="995" idx="6"/>
            <a:endCxn id="997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3" name="Google Shape;1003;p29"/>
          <p:cNvCxnSpPr>
            <a:stCxn id="999" idx="6"/>
            <a:endCxn id="997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4" name="Google Shape;1004;p29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05" name="Google Shape;1005;p29"/>
          <p:cNvCxnSpPr>
            <a:stCxn id="996" idx="6"/>
            <a:endCxn id="1004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6" name="Google Shape;1006;p29"/>
          <p:cNvCxnSpPr>
            <a:stCxn id="998" idx="6"/>
            <a:endCxn id="1004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7" name="Google Shape;1007;p29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29"/>
          <p:cNvSpPr txBox="1"/>
          <p:nvPr/>
        </p:nvSpPr>
        <p:spPr>
          <a:xfrm>
            <a:off x="5534548" y="828300"/>
            <a:ext cx="12376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 b="1"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sz="1067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29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0" name="Google Shape;1010;p29"/>
          <p:cNvCxnSpPr>
            <a:stCxn id="999" idx="6"/>
            <a:endCxn id="998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1" name="Google Shape;1011;p29"/>
          <p:cNvCxnSpPr>
            <a:stCxn id="995" idx="6"/>
            <a:endCxn id="998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2" name="Google Shape;1012;p29"/>
          <p:cNvCxnSpPr>
            <a:stCxn id="997" idx="6"/>
            <a:endCxn id="1004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013" name="Google Shape;1013;p29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14" name="Google Shape;1014;p29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Using a simple neural network with 1 hidden layer</a:t>
            </a:r>
            <a:endParaRPr sz="2400">
              <a:solidFill>
                <a:srgbClr val="FF0000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  <p:extLst>
      <p:ext uri="{BB962C8B-B14F-4D97-AF65-F5344CB8AC3E}">
        <p14:creationId xmlns:p14="http://schemas.microsoft.com/office/powerpoint/2010/main" val="9179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0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0" name="Google Shape;1020;p30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1" name="Google Shape;1021;p30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2" name="Google Shape;1022;p30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3" name="Google Shape;1023;p30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24" name="Google Shape;1024;p30"/>
          <p:cNvCxnSpPr>
            <a:stCxn id="1019" idx="6"/>
            <a:endCxn id="1020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5" name="Google Shape;1025;p30"/>
          <p:cNvCxnSpPr>
            <a:stCxn id="1023" idx="6"/>
            <a:endCxn id="1020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6" name="Google Shape;1026;p30"/>
          <p:cNvCxnSpPr>
            <a:stCxn id="1019" idx="6"/>
            <a:endCxn id="1021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7" name="Google Shape;1027;p30"/>
          <p:cNvCxnSpPr>
            <a:stCxn id="1023" idx="6"/>
            <a:endCxn id="1021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8" name="Google Shape;1028;p30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29" name="Google Shape;1029;p30"/>
          <p:cNvCxnSpPr>
            <a:stCxn id="1020" idx="6"/>
            <a:endCxn id="1028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0" name="Google Shape;1030;p30"/>
          <p:cNvCxnSpPr>
            <a:stCxn id="1022" idx="6"/>
            <a:endCxn id="1028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1" name="Google Shape;1031;p30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30"/>
          <p:cNvSpPr txBox="1"/>
          <p:nvPr/>
        </p:nvSpPr>
        <p:spPr>
          <a:xfrm>
            <a:off x="5534548" y="828300"/>
            <a:ext cx="12376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 b="1">
                <a:latin typeface="Calibri"/>
                <a:ea typeface="Calibri"/>
                <a:cs typeface="Calibri"/>
                <a:sym typeface="Calibri"/>
              </a:rPr>
              <a:t>Hidden Layer</a:t>
            </a:r>
            <a:endParaRPr sz="1067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30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4" name="Google Shape;1034;p30"/>
          <p:cNvCxnSpPr>
            <a:stCxn id="1023" idx="6"/>
            <a:endCxn id="1022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5" name="Google Shape;1035;p30"/>
          <p:cNvCxnSpPr>
            <a:stCxn id="1019" idx="6"/>
            <a:endCxn id="1022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6" name="Google Shape;1036;p30"/>
          <p:cNvCxnSpPr>
            <a:stCxn id="1021" idx="6"/>
            <a:endCxn id="1028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037" name="Google Shape;1037;p30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38" name="Google Shape;1038;p30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30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30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Let’s calculate output for 1st Neuron in hidden layer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0882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1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6" name="Google Shape;1046;p31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7" name="Google Shape;1047;p31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8" name="Google Shape;1048;p31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9" name="Google Shape;1049;p31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50" name="Google Shape;1050;p31"/>
          <p:cNvCxnSpPr>
            <a:stCxn id="1045" idx="6"/>
            <a:endCxn id="1046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1" name="Google Shape;1051;p31"/>
          <p:cNvCxnSpPr>
            <a:stCxn id="1049" idx="6"/>
            <a:endCxn id="1046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2" name="Google Shape;1052;p31"/>
          <p:cNvCxnSpPr>
            <a:stCxn id="1045" idx="6"/>
            <a:endCxn id="1047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3" name="Google Shape;1053;p31"/>
          <p:cNvCxnSpPr>
            <a:stCxn id="1049" idx="6"/>
            <a:endCxn id="1047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4" name="Google Shape;1054;p31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55" name="Google Shape;1055;p31"/>
          <p:cNvCxnSpPr>
            <a:stCxn id="1046" idx="6"/>
            <a:endCxn id="1054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6" name="Google Shape;1056;p31"/>
          <p:cNvCxnSpPr>
            <a:stCxn id="1048" idx="6"/>
            <a:endCxn id="1054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7" name="Google Shape;1057;p31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31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9" name="Google Shape;1059;p31"/>
          <p:cNvCxnSpPr>
            <a:stCxn id="1049" idx="6"/>
            <a:endCxn id="1048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0" name="Google Shape;1060;p31"/>
          <p:cNvCxnSpPr>
            <a:stCxn id="1045" idx="6"/>
            <a:endCxn id="1048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1" name="Google Shape;1061;p31"/>
          <p:cNvCxnSpPr>
            <a:stCxn id="1047" idx="6"/>
            <a:endCxn id="1054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062" name="Google Shape;1062;p31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63" name="Google Shape;1063;p31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31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31"/>
          <p:cNvSpPr txBox="1"/>
          <p:nvPr/>
        </p:nvSpPr>
        <p:spPr>
          <a:xfrm>
            <a:off x="5563300" y="714267"/>
            <a:ext cx="1034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xW + b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9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32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1" name="Google Shape;1071;p32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2" name="Google Shape;1072;p32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3" name="Google Shape;1073;p32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4" name="Google Shape;1074;p32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75" name="Google Shape;1075;p32"/>
          <p:cNvCxnSpPr>
            <a:stCxn id="1070" idx="6"/>
            <a:endCxn id="1071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6" name="Google Shape;1076;p32"/>
          <p:cNvCxnSpPr>
            <a:stCxn id="1074" idx="6"/>
            <a:endCxn id="1071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7" name="Google Shape;1077;p32"/>
          <p:cNvCxnSpPr>
            <a:stCxn id="1070" idx="6"/>
            <a:endCxn id="1072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8" name="Google Shape;1078;p32"/>
          <p:cNvCxnSpPr>
            <a:stCxn id="1074" idx="6"/>
            <a:endCxn id="1072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9" name="Google Shape;1079;p32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80" name="Google Shape;1080;p32"/>
          <p:cNvCxnSpPr>
            <a:stCxn id="1071" idx="6"/>
            <a:endCxn id="1079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1" name="Google Shape;1081;p32"/>
          <p:cNvCxnSpPr>
            <a:stCxn id="1073" idx="6"/>
            <a:endCxn id="1079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2" name="Google Shape;1082;p32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32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4" name="Google Shape;1084;p32"/>
          <p:cNvCxnSpPr>
            <a:stCxn id="1074" idx="6"/>
            <a:endCxn id="1073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5" name="Google Shape;1085;p32"/>
          <p:cNvCxnSpPr>
            <a:stCxn id="1070" idx="6"/>
            <a:endCxn id="1073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6" name="Google Shape;1086;p32"/>
          <p:cNvCxnSpPr>
            <a:stCxn id="1072" idx="6"/>
            <a:endCxn id="1079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087" name="Google Shape;1087;p32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88" name="Google Shape;1088;p32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32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32"/>
          <p:cNvSpPr txBox="1"/>
          <p:nvPr/>
        </p:nvSpPr>
        <p:spPr>
          <a:xfrm>
            <a:off x="5174867" y="714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 1 * 0.5 + 2 * 0.3  + 1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32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Initializing each weight with random numbers and bias with 1 (can be any number)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226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3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7" name="Google Shape;1097;p33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/>
          </a:p>
        </p:txBody>
      </p:sp>
      <p:sp>
        <p:nvSpPr>
          <p:cNvPr id="1098" name="Google Shape;1098;p33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9" name="Google Shape;1099;p33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0" name="Google Shape;1100;p33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01" name="Google Shape;1101;p33"/>
          <p:cNvCxnSpPr>
            <a:stCxn id="1096" idx="6"/>
            <a:endCxn id="1097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2" name="Google Shape;1102;p33"/>
          <p:cNvCxnSpPr>
            <a:stCxn id="1100" idx="6"/>
            <a:endCxn id="1097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3" name="Google Shape;1103;p33"/>
          <p:cNvCxnSpPr>
            <a:stCxn id="1096" idx="6"/>
            <a:endCxn id="1098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4" name="Google Shape;1104;p33"/>
          <p:cNvCxnSpPr>
            <a:stCxn id="1100" idx="6"/>
            <a:endCxn id="1098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5" name="Google Shape;1105;p33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06" name="Google Shape;1106;p33"/>
          <p:cNvCxnSpPr>
            <a:stCxn id="1097" idx="6"/>
            <a:endCxn id="1105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7" name="Google Shape;1107;p33"/>
          <p:cNvCxnSpPr>
            <a:stCxn id="1099" idx="6"/>
            <a:endCxn id="1105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8" name="Google Shape;1108;p33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33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0" name="Google Shape;1110;p33"/>
          <p:cNvCxnSpPr>
            <a:stCxn id="1100" idx="6"/>
            <a:endCxn id="1099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1" name="Google Shape;1111;p33"/>
          <p:cNvCxnSpPr>
            <a:stCxn id="1096" idx="6"/>
            <a:endCxn id="1099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2" name="Google Shape;1112;p33"/>
          <p:cNvCxnSpPr>
            <a:stCxn id="1098" idx="6"/>
            <a:endCxn id="1105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13" name="Google Shape;1113;p33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14" name="Google Shape;1114;p33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33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33"/>
          <p:cNvSpPr txBox="1"/>
          <p:nvPr/>
        </p:nvSpPr>
        <p:spPr>
          <a:xfrm>
            <a:off x="5174867" y="714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463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34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2" name="Google Shape;1122;p34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/>
          </a:p>
        </p:txBody>
      </p:sp>
      <p:sp>
        <p:nvSpPr>
          <p:cNvPr id="1123" name="Google Shape;1123;p34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4" name="Google Shape;1124;p34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5" name="Google Shape;1125;p34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26" name="Google Shape;1126;p34"/>
          <p:cNvCxnSpPr>
            <a:stCxn id="1121" idx="6"/>
            <a:endCxn id="1122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7" name="Google Shape;1127;p34"/>
          <p:cNvCxnSpPr>
            <a:stCxn id="1125" idx="6"/>
            <a:endCxn id="1122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8" name="Google Shape;1128;p34"/>
          <p:cNvCxnSpPr>
            <a:stCxn id="1121" idx="6"/>
            <a:endCxn id="1123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9" name="Google Shape;1129;p34"/>
          <p:cNvCxnSpPr>
            <a:stCxn id="1125" idx="6"/>
            <a:endCxn id="1123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0" name="Google Shape;1130;p34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31" name="Google Shape;1131;p34"/>
          <p:cNvCxnSpPr>
            <a:stCxn id="1122" idx="6"/>
            <a:endCxn id="1130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2" name="Google Shape;1132;p34"/>
          <p:cNvCxnSpPr>
            <a:stCxn id="1124" idx="6"/>
            <a:endCxn id="1130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3" name="Google Shape;1133;p34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34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5" name="Google Shape;1135;p34"/>
          <p:cNvCxnSpPr>
            <a:stCxn id="1125" idx="6"/>
            <a:endCxn id="1124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6" name="Google Shape;1136;p34"/>
          <p:cNvCxnSpPr>
            <a:stCxn id="1121" idx="6"/>
            <a:endCxn id="1124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7" name="Google Shape;1137;p34"/>
          <p:cNvCxnSpPr>
            <a:stCxn id="1123" idx="6"/>
            <a:endCxn id="1130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38" name="Google Shape;1138;p34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39" name="Google Shape;1139;p34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34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34"/>
          <p:cNvSpPr txBox="1"/>
          <p:nvPr/>
        </p:nvSpPr>
        <p:spPr>
          <a:xfrm>
            <a:off x="5174867" y="714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34"/>
          <p:cNvSpPr txBox="1"/>
          <p:nvPr/>
        </p:nvSpPr>
        <p:spPr>
          <a:xfrm>
            <a:off x="64956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sigmoid(h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)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34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Apply activation (sigmoid) to Neuron’s output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2418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769" y="-434675"/>
            <a:ext cx="12665538" cy="7727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25942" y="6063343"/>
            <a:ext cx="718457" cy="109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35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35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49" name="Google Shape;1149;p35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/>
          </a:p>
        </p:txBody>
      </p:sp>
      <p:sp>
        <p:nvSpPr>
          <p:cNvPr id="1150" name="Google Shape;1150;p35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1" name="Google Shape;1151;p35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2" name="Google Shape;1152;p35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53" name="Google Shape;1153;p35"/>
          <p:cNvCxnSpPr>
            <a:stCxn id="1148" idx="6"/>
            <a:endCxn id="1149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4" name="Google Shape;1154;p35"/>
          <p:cNvCxnSpPr>
            <a:stCxn id="1152" idx="6"/>
            <a:endCxn id="1149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5" name="Google Shape;1155;p35"/>
          <p:cNvCxnSpPr>
            <a:stCxn id="1148" idx="6"/>
            <a:endCxn id="1150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6" name="Google Shape;1156;p35"/>
          <p:cNvCxnSpPr>
            <a:stCxn id="1152" idx="6"/>
            <a:endCxn id="1150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7" name="Google Shape;1157;p35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58" name="Google Shape;1158;p35"/>
          <p:cNvCxnSpPr>
            <a:stCxn id="1149" idx="6"/>
            <a:endCxn id="1157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9" name="Google Shape;1159;p35"/>
          <p:cNvCxnSpPr>
            <a:stCxn id="1151" idx="6"/>
            <a:endCxn id="1157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0" name="Google Shape;1160;p35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35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2" name="Google Shape;1162;p35"/>
          <p:cNvCxnSpPr>
            <a:stCxn id="1152" idx="6"/>
            <a:endCxn id="1151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3" name="Google Shape;1163;p35"/>
          <p:cNvCxnSpPr>
            <a:stCxn id="1148" idx="6"/>
            <a:endCxn id="1151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4" name="Google Shape;1164;p35"/>
          <p:cNvCxnSpPr>
            <a:stCxn id="1150" idx="6"/>
            <a:endCxn id="1157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65" name="Google Shape;1165;p35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66" name="Google Shape;1166;p35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35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35"/>
          <p:cNvSpPr txBox="1"/>
          <p:nvPr/>
        </p:nvSpPr>
        <p:spPr>
          <a:xfrm>
            <a:off x="5174867" y="714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35"/>
          <p:cNvSpPr txBox="1"/>
          <p:nvPr/>
        </p:nvSpPr>
        <p:spPr>
          <a:xfrm>
            <a:off x="65972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575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6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5" name="Google Shape;1175;p36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176" name="Google Shape;1176;p36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77" name="Google Shape;1177;p36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78" name="Google Shape;1178;p36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79" name="Google Shape;1179;p36"/>
          <p:cNvCxnSpPr>
            <a:stCxn id="1174" idx="6"/>
            <a:endCxn id="1175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0" name="Google Shape;1180;p36"/>
          <p:cNvCxnSpPr>
            <a:stCxn id="1178" idx="6"/>
            <a:endCxn id="1175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1" name="Google Shape;1181;p36"/>
          <p:cNvCxnSpPr>
            <a:stCxn id="1174" idx="6"/>
            <a:endCxn id="1176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2" name="Google Shape;1182;p36"/>
          <p:cNvCxnSpPr>
            <a:stCxn id="1178" idx="6"/>
            <a:endCxn id="1176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3" name="Google Shape;1183;p36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84" name="Google Shape;1184;p36"/>
          <p:cNvCxnSpPr>
            <a:stCxn id="1175" idx="6"/>
            <a:endCxn id="1183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5" name="Google Shape;1185;p36"/>
          <p:cNvCxnSpPr>
            <a:stCxn id="1177" idx="6"/>
            <a:endCxn id="1183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6" name="Google Shape;1186;p36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36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8" name="Google Shape;1188;p36"/>
          <p:cNvCxnSpPr>
            <a:stCxn id="1178" idx="6"/>
            <a:endCxn id="1177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9" name="Google Shape;1189;p36"/>
          <p:cNvCxnSpPr>
            <a:stCxn id="1174" idx="6"/>
            <a:endCxn id="1177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0" name="Google Shape;1190;p36"/>
          <p:cNvCxnSpPr>
            <a:stCxn id="1176" idx="6"/>
            <a:endCxn id="1183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91" name="Google Shape;1191;p36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92" name="Google Shape;1192;p36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36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36"/>
          <p:cNvSpPr txBox="1"/>
          <p:nvPr/>
        </p:nvSpPr>
        <p:spPr>
          <a:xfrm>
            <a:off x="51748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36"/>
          <p:cNvSpPr txBox="1"/>
          <p:nvPr/>
        </p:nvSpPr>
        <p:spPr>
          <a:xfrm>
            <a:off x="65972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36"/>
          <p:cNvSpPr txBox="1"/>
          <p:nvPr/>
        </p:nvSpPr>
        <p:spPr>
          <a:xfrm>
            <a:off x="51748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36"/>
          <p:cNvSpPr txBox="1"/>
          <p:nvPr/>
        </p:nvSpPr>
        <p:spPr>
          <a:xfrm>
            <a:off x="47645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36"/>
          <p:cNvSpPr txBox="1"/>
          <p:nvPr/>
        </p:nvSpPr>
        <p:spPr>
          <a:xfrm>
            <a:off x="49677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36"/>
          <p:cNvSpPr txBox="1"/>
          <p:nvPr/>
        </p:nvSpPr>
        <p:spPr>
          <a:xfrm>
            <a:off x="63940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36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Repeat calculations for 2nd neuron...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9113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37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6" name="Google Shape;1206;p37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07" name="Google Shape;1207;p37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08" name="Google Shape;1208;p37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10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09" name="Google Shape;1209;p37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10" name="Google Shape;1210;p37"/>
          <p:cNvCxnSpPr>
            <a:stCxn id="1205" idx="6"/>
            <a:endCxn id="1206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1" name="Google Shape;1211;p37"/>
          <p:cNvCxnSpPr>
            <a:stCxn id="1209" idx="6"/>
            <a:endCxn id="1206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2" name="Google Shape;1212;p37"/>
          <p:cNvCxnSpPr>
            <a:stCxn id="1205" idx="6"/>
            <a:endCxn id="1207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3" name="Google Shape;1213;p37"/>
          <p:cNvCxnSpPr>
            <a:stCxn id="1209" idx="6"/>
            <a:endCxn id="1207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4" name="Google Shape;1214;p37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15" name="Google Shape;1215;p37"/>
          <p:cNvCxnSpPr>
            <a:stCxn id="1206" idx="6"/>
            <a:endCxn id="1214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6" name="Google Shape;1216;p37"/>
          <p:cNvCxnSpPr>
            <a:stCxn id="1208" idx="6"/>
            <a:endCxn id="1214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7" name="Google Shape;1217;p37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37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9" name="Google Shape;1219;p37"/>
          <p:cNvCxnSpPr>
            <a:stCxn id="1209" idx="6"/>
            <a:endCxn id="1208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0" name="Google Shape;1220;p37"/>
          <p:cNvCxnSpPr>
            <a:stCxn id="1205" idx="6"/>
            <a:endCxn id="1208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21" name="Google Shape;1221;p37"/>
          <p:cNvCxnSpPr>
            <a:stCxn id="1207" idx="6"/>
            <a:endCxn id="1214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222" name="Google Shape;1222;p37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23" name="Google Shape;1223;p37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37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37"/>
          <p:cNvSpPr txBox="1"/>
          <p:nvPr/>
        </p:nvSpPr>
        <p:spPr>
          <a:xfrm>
            <a:off x="51748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37"/>
          <p:cNvSpPr txBox="1"/>
          <p:nvPr/>
        </p:nvSpPr>
        <p:spPr>
          <a:xfrm>
            <a:off x="65972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37"/>
          <p:cNvSpPr txBox="1"/>
          <p:nvPr/>
        </p:nvSpPr>
        <p:spPr>
          <a:xfrm>
            <a:off x="51748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37"/>
          <p:cNvSpPr txBox="1"/>
          <p:nvPr/>
        </p:nvSpPr>
        <p:spPr>
          <a:xfrm>
            <a:off x="47645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37"/>
          <p:cNvSpPr txBox="1"/>
          <p:nvPr/>
        </p:nvSpPr>
        <p:spPr>
          <a:xfrm>
            <a:off x="49677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37"/>
          <p:cNvSpPr txBox="1"/>
          <p:nvPr/>
        </p:nvSpPr>
        <p:spPr>
          <a:xfrm>
            <a:off x="63940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37"/>
          <p:cNvSpPr txBox="1"/>
          <p:nvPr/>
        </p:nvSpPr>
        <p:spPr>
          <a:xfrm rot="2152954">
            <a:off x="43581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37"/>
          <p:cNvSpPr txBox="1"/>
          <p:nvPr/>
        </p:nvSpPr>
        <p:spPr>
          <a:xfrm>
            <a:off x="46629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37"/>
          <p:cNvSpPr txBox="1"/>
          <p:nvPr/>
        </p:nvSpPr>
        <p:spPr>
          <a:xfrm>
            <a:off x="63940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37"/>
          <p:cNvSpPr txBox="1"/>
          <p:nvPr/>
        </p:nvSpPr>
        <p:spPr>
          <a:xfrm>
            <a:off x="51748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37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...and 3rd Neuron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8992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8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1" name="Google Shape;1241;p38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42" name="Google Shape;1242;p38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43" name="Google Shape;1243;p38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44" name="Google Shape;1244;p38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45" name="Google Shape;1245;p38"/>
          <p:cNvCxnSpPr>
            <a:stCxn id="1240" idx="6"/>
            <a:endCxn id="1241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6" name="Google Shape;1246;p38"/>
          <p:cNvCxnSpPr>
            <a:stCxn id="1244" idx="6"/>
            <a:endCxn id="1241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7" name="Google Shape;1247;p38"/>
          <p:cNvCxnSpPr>
            <a:stCxn id="1240" idx="6"/>
            <a:endCxn id="1242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8" name="Google Shape;1248;p38"/>
          <p:cNvCxnSpPr>
            <a:stCxn id="1244" idx="6"/>
            <a:endCxn id="1242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9" name="Google Shape;1249;p38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50" name="Google Shape;1250;p38"/>
          <p:cNvCxnSpPr>
            <a:stCxn id="1241" idx="6"/>
            <a:endCxn id="1249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1" name="Google Shape;1251;p38"/>
          <p:cNvCxnSpPr>
            <a:stCxn id="1243" idx="6"/>
            <a:endCxn id="1249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2" name="Google Shape;1252;p38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3" name="Google Shape;1253;p38"/>
          <p:cNvCxnSpPr>
            <a:stCxn id="1244" idx="6"/>
            <a:endCxn id="1243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4" name="Google Shape;1254;p38"/>
          <p:cNvCxnSpPr>
            <a:stCxn id="1240" idx="6"/>
            <a:endCxn id="1243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55" name="Google Shape;1255;p38"/>
          <p:cNvCxnSpPr>
            <a:stCxn id="1242" idx="6"/>
            <a:endCxn id="1249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256" name="Google Shape;1256;p38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57" name="Google Shape;1257;p38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38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38"/>
          <p:cNvSpPr txBox="1"/>
          <p:nvPr/>
        </p:nvSpPr>
        <p:spPr>
          <a:xfrm>
            <a:off x="51748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38"/>
          <p:cNvSpPr txBox="1"/>
          <p:nvPr/>
        </p:nvSpPr>
        <p:spPr>
          <a:xfrm>
            <a:off x="65972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38"/>
          <p:cNvSpPr txBox="1"/>
          <p:nvPr/>
        </p:nvSpPr>
        <p:spPr>
          <a:xfrm>
            <a:off x="51748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38"/>
          <p:cNvSpPr txBox="1"/>
          <p:nvPr/>
        </p:nvSpPr>
        <p:spPr>
          <a:xfrm>
            <a:off x="47645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38"/>
          <p:cNvSpPr txBox="1"/>
          <p:nvPr/>
        </p:nvSpPr>
        <p:spPr>
          <a:xfrm>
            <a:off x="49677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38"/>
          <p:cNvSpPr txBox="1"/>
          <p:nvPr/>
        </p:nvSpPr>
        <p:spPr>
          <a:xfrm>
            <a:off x="63940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38"/>
          <p:cNvSpPr txBox="1"/>
          <p:nvPr/>
        </p:nvSpPr>
        <p:spPr>
          <a:xfrm rot="2152954">
            <a:off x="43581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38"/>
          <p:cNvSpPr txBox="1"/>
          <p:nvPr/>
        </p:nvSpPr>
        <p:spPr>
          <a:xfrm>
            <a:off x="46629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38"/>
          <p:cNvSpPr txBox="1"/>
          <p:nvPr/>
        </p:nvSpPr>
        <p:spPr>
          <a:xfrm>
            <a:off x="63940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38"/>
          <p:cNvSpPr txBox="1"/>
          <p:nvPr/>
        </p:nvSpPr>
        <p:spPr>
          <a:xfrm>
            <a:off x="51748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38"/>
          <p:cNvSpPr txBox="1"/>
          <p:nvPr/>
        </p:nvSpPr>
        <p:spPr>
          <a:xfrm rot="1814561">
            <a:off x="82435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38"/>
          <p:cNvSpPr txBox="1"/>
          <p:nvPr/>
        </p:nvSpPr>
        <p:spPr>
          <a:xfrm>
            <a:off x="79140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38"/>
          <p:cNvSpPr txBox="1"/>
          <p:nvPr/>
        </p:nvSpPr>
        <p:spPr>
          <a:xfrm rot="-1706612">
            <a:off x="79387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2" name="Google Shape;1272;p38"/>
          <p:cNvSpPr txBox="1"/>
          <p:nvPr/>
        </p:nvSpPr>
        <p:spPr>
          <a:xfrm>
            <a:off x="8673167" y="1980067"/>
            <a:ext cx="33640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 =  0.89* -0.23 + 0.875 * 0.83  +  0.741 * -0.56 + 1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3" name="Google Shape;1273;p38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Initialize weights and bias for output layer and calculate output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1722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9"/>
          <p:cNvSpPr/>
          <p:nvPr/>
        </p:nvSpPr>
        <p:spPr>
          <a:xfrm>
            <a:off x="22709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79" name="Google Shape;1279;p39"/>
          <p:cNvSpPr/>
          <p:nvPr/>
        </p:nvSpPr>
        <p:spPr>
          <a:xfrm>
            <a:off x="56970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80" name="Google Shape;1280;p39"/>
          <p:cNvSpPr/>
          <p:nvPr/>
        </p:nvSpPr>
        <p:spPr>
          <a:xfrm>
            <a:off x="56970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81" name="Google Shape;1281;p39"/>
          <p:cNvSpPr/>
          <p:nvPr/>
        </p:nvSpPr>
        <p:spPr>
          <a:xfrm>
            <a:off x="56970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282" name="Google Shape;1282;p39"/>
          <p:cNvSpPr/>
          <p:nvPr/>
        </p:nvSpPr>
        <p:spPr>
          <a:xfrm>
            <a:off x="22709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83" name="Google Shape;1283;p39"/>
          <p:cNvCxnSpPr>
            <a:stCxn id="1278" idx="6"/>
            <a:endCxn id="1279" idx="2"/>
          </p:cNvCxnSpPr>
          <p:nvPr/>
        </p:nvCxnSpPr>
        <p:spPr>
          <a:xfrm rot="10800000" flipH="1">
            <a:off x="28137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4" name="Google Shape;1284;p39"/>
          <p:cNvCxnSpPr>
            <a:stCxn id="1282" idx="6"/>
            <a:endCxn id="1279" idx="2"/>
          </p:cNvCxnSpPr>
          <p:nvPr/>
        </p:nvCxnSpPr>
        <p:spPr>
          <a:xfrm rot="10800000" flipH="1">
            <a:off x="28137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5" name="Google Shape;1285;p39"/>
          <p:cNvCxnSpPr>
            <a:stCxn id="1278" idx="6"/>
            <a:endCxn id="1280" idx="2"/>
          </p:cNvCxnSpPr>
          <p:nvPr/>
        </p:nvCxnSpPr>
        <p:spPr>
          <a:xfrm>
            <a:off x="28137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6" name="Google Shape;1286;p39"/>
          <p:cNvCxnSpPr>
            <a:stCxn id="1282" idx="6"/>
            <a:endCxn id="1280" idx="2"/>
          </p:cNvCxnSpPr>
          <p:nvPr/>
        </p:nvCxnSpPr>
        <p:spPr>
          <a:xfrm rot="10800000" flipH="1">
            <a:off x="28137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7" name="Google Shape;1287;p39"/>
          <p:cNvSpPr/>
          <p:nvPr/>
        </p:nvSpPr>
        <p:spPr>
          <a:xfrm>
            <a:off x="9553303" y="2920835"/>
            <a:ext cx="708800" cy="8516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/>
          </a:p>
        </p:txBody>
      </p:sp>
      <p:cxnSp>
        <p:nvCxnSpPr>
          <p:cNvPr id="1288" name="Google Shape;1288;p39"/>
          <p:cNvCxnSpPr>
            <a:stCxn id="1279" idx="6"/>
            <a:endCxn id="1287" idx="2"/>
          </p:cNvCxnSpPr>
          <p:nvPr/>
        </p:nvCxnSpPr>
        <p:spPr>
          <a:xfrm>
            <a:off x="64058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9" name="Google Shape;1289;p39"/>
          <p:cNvCxnSpPr>
            <a:stCxn id="1281" idx="6"/>
            <a:endCxn id="1287" idx="2"/>
          </p:cNvCxnSpPr>
          <p:nvPr/>
        </p:nvCxnSpPr>
        <p:spPr>
          <a:xfrm rot="10800000" flipH="1">
            <a:off x="64058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0" name="Google Shape;1290;p39"/>
          <p:cNvSpPr txBox="1"/>
          <p:nvPr/>
        </p:nvSpPr>
        <p:spPr>
          <a:xfrm>
            <a:off x="22648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1" name="Google Shape;1291;p39"/>
          <p:cNvCxnSpPr>
            <a:stCxn id="1282" idx="6"/>
            <a:endCxn id="1281" idx="2"/>
          </p:cNvCxnSpPr>
          <p:nvPr/>
        </p:nvCxnSpPr>
        <p:spPr>
          <a:xfrm>
            <a:off x="28137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2" name="Google Shape;1292;p39"/>
          <p:cNvCxnSpPr>
            <a:stCxn id="1278" idx="6"/>
            <a:endCxn id="1281" idx="2"/>
          </p:cNvCxnSpPr>
          <p:nvPr/>
        </p:nvCxnSpPr>
        <p:spPr>
          <a:xfrm>
            <a:off x="28137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3" name="Google Shape;1293;p39"/>
          <p:cNvCxnSpPr>
            <a:stCxn id="1280" idx="6"/>
            <a:endCxn id="1287" idx="2"/>
          </p:cNvCxnSpPr>
          <p:nvPr/>
        </p:nvCxnSpPr>
        <p:spPr>
          <a:xfrm>
            <a:off x="64058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294" name="Google Shape;1294;p39"/>
          <p:cNvGraphicFramePr/>
          <p:nvPr/>
        </p:nvGraphicFramePr>
        <p:xfrm>
          <a:off x="14039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95" name="Google Shape;1295;p39"/>
          <p:cNvSpPr txBox="1"/>
          <p:nvPr/>
        </p:nvSpPr>
        <p:spPr>
          <a:xfrm>
            <a:off x="42565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39"/>
          <p:cNvSpPr txBox="1"/>
          <p:nvPr/>
        </p:nvSpPr>
        <p:spPr>
          <a:xfrm>
            <a:off x="49677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39"/>
          <p:cNvSpPr txBox="1"/>
          <p:nvPr/>
        </p:nvSpPr>
        <p:spPr>
          <a:xfrm>
            <a:off x="51748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39"/>
          <p:cNvSpPr txBox="1"/>
          <p:nvPr/>
        </p:nvSpPr>
        <p:spPr>
          <a:xfrm>
            <a:off x="65972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39"/>
          <p:cNvSpPr txBox="1"/>
          <p:nvPr/>
        </p:nvSpPr>
        <p:spPr>
          <a:xfrm>
            <a:off x="51748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39"/>
          <p:cNvSpPr txBox="1"/>
          <p:nvPr/>
        </p:nvSpPr>
        <p:spPr>
          <a:xfrm>
            <a:off x="47645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39"/>
          <p:cNvSpPr txBox="1"/>
          <p:nvPr/>
        </p:nvSpPr>
        <p:spPr>
          <a:xfrm>
            <a:off x="49677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39"/>
          <p:cNvSpPr txBox="1"/>
          <p:nvPr/>
        </p:nvSpPr>
        <p:spPr>
          <a:xfrm>
            <a:off x="63940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39"/>
          <p:cNvSpPr txBox="1"/>
          <p:nvPr/>
        </p:nvSpPr>
        <p:spPr>
          <a:xfrm rot="2152954">
            <a:off x="43581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39"/>
          <p:cNvSpPr txBox="1"/>
          <p:nvPr/>
        </p:nvSpPr>
        <p:spPr>
          <a:xfrm>
            <a:off x="46629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39"/>
          <p:cNvSpPr txBox="1"/>
          <p:nvPr/>
        </p:nvSpPr>
        <p:spPr>
          <a:xfrm>
            <a:off x="63940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39"/>
          <p:cNvSpPr txBox="1"/>
          <p:nvPr/>
        </p:nvSpPr>
        <p:spPr>
          <a:xfrm>
            <a:off x="51748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39"/>
          <p:cNvSpPr txBox="1"/>
          <p:nvPr/>
        </p:nvSpPr>
        <p:spPr>
          <a:xfrm rot="1814561">
            <a:off x="82435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39"/>
          <p:cNvSpPr txBox="1"/>
          <p:nvPr/>
        </p:nvSpPr>
        <p:spPr>
          <a:xfrm>
            <a:off x="79140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39"/>
          <p:cNvSpPr txBox="1"/>
          <p:nvPr/>
        </p:nvSpPr>
        <p:spPr>
          <a:xfrm rot="-1706612">
            <a:off x="79387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39"/>
          <p:cNvSpPr txBox="1"/>
          <p:nvPr/>
        </p:nvSpPr>
        <p:spPr>
          <a:xfrm>
            <a:off x="96549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39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What’s next?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7194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40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17" name="Google Shape;1317;p40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18" name="Google Shape;1318;p40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19" name="Google Shape;1319;p40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20" name="Google Shape;1320;p40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21" name="Google Shape;1321;p40"/>
          <p:cNvCxnSpPr>
            <a:stCxn id="1316" idx="6"/>
            <a:endCxn id="1317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2" name="Google Shape;1322;p40"/>
          <p:cNvCxnSpPr>
            <a:stCxn id="1320" idx="6"/>
            <a:endCxn id="1317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3" name="Google Shape;1323;p40"/>
          <p:cNvCxnSpPr>
            <a:stCxn id="1316" idx="6"/>
            <a:endCxn id="1318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4" name="Google Shape;1324;p40"/>
          <p:cNvCxnSpPr>
            <a:stCxn id="1320" idx="6"/>
            <a:endCxn id="1318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5" name="Google Shape;1325;p40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326" name="Google Shape;1326;p40"/>
          <p:cNvCxnSpPr>
            <a:stCxn id="1317" idx="6"/>
            <a:endCxn id="1325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7" name="Google Shape;1327;p40"/>
          <p:cNvCxnSpPr>
            <a:stCxn id="1319" idx="6"/>
            <a:endCxn id="1325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8" name="Google Shape;1328;p40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9" name="Google Shape;1329;p40"/>
          <p:cNvCxnSpPr>
            <a:stCxn id="1320" idx="6"/>
            <a:endCxn id="1319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0" name="Google Shape;1330;p40"/>
          <p:cNvCxnSpPr>
            <a:stCxn id="1316" idx="6"/>
            <a:endCxn id="1319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1" name="Google Shape;1331;p40"/>
          <p:cNvCxnSpPr>
            <a:stCxn id="1318" idx="6"/>
            <a:endCxn id="1325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332" name="Google Shape;1332;p40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33" name="Google Shape;1333;p40"/>
          <p:cNvSpPr txBox="1"/>
          <p:nvPr/>
        </p:nvSpPr>
        <p:spPr>
          <a:xfrm>
            <a:off x="34437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40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40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40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40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40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40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40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40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40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40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40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40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40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40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40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40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(Prediction - Actual)</a:t>
            </a:r>
            <a:r>
              <a:rPr lang="en" sz="1333" baseline="30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33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/2</a:t>
            </a:r>
            <a:endParaRPr sz="1333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0" name="Google Shape;1350;p40"/>
          <p:cNvCxnSpPr>
            <a:stCxn id="1325" idx="6"/>
            <a:endCxn id="1349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1" name="Google Shape;1351;p40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40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Calculate Loss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28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41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8" name="Google Shape;1358;p41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59" name="Google Shape;1359;p41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60" name="Google Shape;1360;p41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361" name="Google Shape;1361;p41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2" name="Google Shape;1362;p41"/>
          <p:cNvCxnSpPr>
            <a:stCxn id="1357" idx="6"/>
            <a:endCxn id="1358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3" name="Google Shape;1363;p41"/>
          <p:cNvCxnSpPr>
            <a:stCxn id="1361" idx="6"/>
            <a:endCxn id="1358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4" name="Google Shape;1364;p41"/>
          <p:cNvCxnSpPr>
            <a:stCxn id="1357" idx="6"/>
            <a:endCxn id="1359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5" name="Google Shape;1365;p41"/>
          <p:cNvCxnSpPr>
            <a:stCxn id="1361" idx="6"/>
            <a:endCxn id="1359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6" name="Google Shape;1366;p41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367" name="Google Shape;1367;p41"/>
          <p:cNvCxnSpPr>
            <a:stCxn id="1358" idx="6"/>
            <a:endCxn id="1366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8" name="Google Shape;1368;p41"/>
          <p:cNvCxnSpPr>
            <a:stCxn id="1360" idx="6"/>
            <a:endCxn id="1366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9" name="Google Shape;1369;p41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0" name="Google Shape;1370;p41"/>
          <p:cNvCxnSpPr>
            <a:stCxn id="1361" idx="6"/>
            <a:endCxn id="1360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1" name="Google Shape;1371;p41"/>
          <p:cNvCxnSpPr>
            <a:stCxn id="1357" idx="6"/>
            <a:endCxn id="1360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2" name="Google Shape;1372;p41"/>
          <p:cNvCxnSpPr>
            <a:stCxn id="1359" idx="6"/>
            <a:endCxn id="1366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373" name="Google Shape;1373;p41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74" name="Google Shape;1374;p41"/>
          <p:cNvSpPr txBox="1"/>
          <p:nvPr/>
        </p:nvSpPr>
        <p:spPr>
          <a:xfrm>
            <a:off x="34437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41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41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41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41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41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41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41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41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41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41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41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41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41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41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41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41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(1.106 - 3)</a:t>
            </a:r>
            <a:r>
              <a:rPr lang="en" sz="1333" baseline="30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/2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" sz="1333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sz="1333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1" name="Google Shape;1391;p41"/>
          <p:cNvCxnSpPr>
            <a:stCxn id="1366" idx="6"/>
            <a:endCxn id="1390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2" name="Google Shape;1392;p41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41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Forward Propagation </a:t>
            </a:r>
            <a:r>
              <a:rPr lang="en" sz="1600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starting with Input features, calculate Loss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2649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42"/>
          <p:cNvSpPr txBox="1"/>
          <p:nvPr/>
        </p:nvSpPr>
        <p:spPr>
          <a:xfrm>
            <a:off x="1801600" y="4760600"/>
            <a:ext cx="8588800" cy="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800">
                <a:latin typeface="Comic Sans MS"/>
                <a:ea typeface="Comic Sans MS"/>
                <a:cs typeface="Comic Sans MS"/>
                <a:sym typeface="Comic Sans MS"/>
              </a:rPr>
              <a:t>How do we update weights?</a:t>
            </a:r>
            <a:endParaRPr sz="4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99" name="Google Shape;13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117601"/>
            <a:ext cx="11785600" cy="31673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4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43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5" name="Google Shape;1405;p43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06" name="Google Shape;1406;p43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07" name="Google Shape;1407;p43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08" name="Google Shape;1408;p43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409" name="Google Shape;1409;p43"/>
          <p:cNvCxnSpPr>
            <a:stCxn id="1404" idx="6"/>
            <a:endCxn id="1405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0" name="Google Shape;1410;p43"/>
          <p:cNvCxnSpPr>
            <a:stCxn id="1408" idx="6"/>
            <a:endCxn id="1405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1" name="Google Shape;1411;p43"/>
          <p:cNvCxnSpPr>
            <a:stCxn id="1404" idx="6"/>
            <a:endCxn id="1406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2" name="Google Shape;1412;p43"/>
          <p:cNvCxnSpPr>
            <a:stCxn id="1408" idx="6"/>
            <a:endCxn id="1406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3" name="Google Shape;1413;p43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414" name="Google Shape;1414;p43"/>
          <p:cNvCxnSpPr>
            <a:stCxn id="1405" idx="6"/>
            <a:endCxn id="1413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5" name="Google Shape;1415;p43"/>
          <p:cNvCxnSpPr>
            <a:stCxn id="1407" idx="6"/>
            <a:endCxn id="1413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16" name="Google Shape;1416;p43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7" name="Google Shape;1417;p43"/>
          <p:cNvCxnSpPr>
            <a:stCxn id="1408" idx="6"/>
            <a:endCxn id="1407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8" name="Google Shape;1418;p43"/>
          <p:cNvCxnSpPr>
            <a:stCxn id="1404" idx="6"/>
            <a:endCxn id="1407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19" name="Google Shape;1419;p43"/>
          <p:cNvCxnSpPr>
            <a:stCxn id="1406" idx="6"/>
            <a:endCxn id="1413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20" name="Google Shape;1420;p43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21" name="Google Shape;1421;p43"/>
          <p:cNvSpPr txBox="1"/>
          <p:nvPr/>
        </p:nvSpPr>
        <p:spPr>
          <a:xfrm>
            <a:off x="34437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43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43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43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43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43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43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43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43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43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43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43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43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600" b="1" baseline="-25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43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43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43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43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1.793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8" name="Google Shape;1438;p43"/>
          <p:cNvCxnSpPr>
            <a:stCxn id="1413" idx="6"/>
            <a:endCxn id="1437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9" name="Google Shape;1439;p43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43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Minimizing Loss using Gradient Descent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2369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4"/>
          <p:cNvSpPr txBox="1"/>
          <p:nvPr/>
        </p:nvSpPr>
        <p:spPr>
          <a:xfrm>
            <a:off x="969400" y="440633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Aft>
                <a:spcPts val="2133"/>
              </a:spcAft>
            </a:pPr>
            <a:r>
              <a:rPr lang="en" sz="3200" b="1">
                <a:solidFill>
                  <a:srgbClr val="38761D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Gradient Descent</a:t>
            </a:r>
            <a:r>
              <a:rPr lang="en" sz="3200" b="1">
                <a:solidFill>
                  <a:srgbClr val="999999"/>
                </a:solidFill>
              </a:rPr>
              <a:t> </a:t>
            </a:r>
            <a:endParaRPr sz="2400"/>
          </a:p>
        </p:txBody>
      </p:sp>
      <p:pic>
        <p:nvPicPr>
          <p:cNvPr id="1446" name="Google Shape;1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733" y="2828232"/>
            <a:ext cx="6008532" cy="9181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44"/>
          <p:cNvSpPr txBox="1"/>
          <p:nvPr/>
        </p:nvSpPr>
        <p:spPr>
          <a:xfrm>
            <a:off x="1232433" y="5200000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Calculate Gradient for Loss w.r.t each Weight and Bias in the Neural Network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390" y="-415623"/>
            <a:ext cx="12680779" cy="76892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13029" y="6139543"/>
            <a:ext cx="631370" cy="1023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70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45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53" name="Google Shape;1453;p45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54" name="Google Shape;1454;p45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55" name="Google Shape;1455;p45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456" name="Google Shape;1456;p45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457" name="Google Shape;1457;p45"/>
          <p:cNvCxnSpPr>
            <a:stCxn id="1452" idx="6"/>
            <a:endCxn id="1453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8" name="Google Shape;1458;p45"/>
          <p:cNvCxnSpPr>
            <a:stCxn id="1456" idx="6"/>
            <a:endCxn id="1453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9" name="Google Shape;1459;p45"/>
          <p:cNvCxnSpPr>
            <a:stCxn id="1452" idx="6"/>
            <a:endCxn id="1454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0" name="Google Shape;1460;p45"/>
          <p:cNvCxnSpPr>
            <a:stCxn id="1456" idx="6"/>
            <a:endCxn id="1454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1" name="Google Shape;1461;p45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462" name="Google Shape;1462;p45"/>
          <p:cNvCxnSpPr>
            <a:stCxn id="1453" idx="6"/>
            <a:endCxn id="1461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3" name="Google Shape;1463;p45"/>
          <p:cNvCxnSpPr>
            <a:stCxn id="1455" idx="6"/>
            <a:endCxn id="1461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64" name="Google Shape;1464;p45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5" name="Google Shape;1465;p45"/>
          <p:cNvCxnSpPr>
            <a:stCxn id="1456" idx="6"/>
            <a:endCxn id="1455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6" name="Google Shape;1466;p45"/>
          <p:cNvCxnSpPr>
            <a:stCxn id="1452" idx="6"/>
            <a:endCxn id="1455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7" name="Google Shape;1467;p45"/>
          <p:cNvCxnSpPr>
            <a:stCxn id="1454" idx="6"/>
            <a:endCxn id="1461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468" name="Google Shape;1468;p45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69" name="Google Shape;1469;p45"/>
          <p:cNvSpPr txBox="1"/>
          <p:nvPr/>
        </p:nvSpPr>
        <p:spPr>
          <a:xfrm>
            <a:off x="34437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45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1" name="Google Shape;1471;p45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2" name="Google Shape;1472;p45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3" name="Google Shape;1473;p45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45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5" name="Google Shape;1475;p45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45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7" name="Google Shape;1477;p45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8" name="Google Shape;1478;p45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45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45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45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600" b="1" baseline="-25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45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45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45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45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1.793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6" name="Google Shape;1486;p45"/>
          <p:cNvCxnSpPr>
            <a:stCxn id="1461" idx="6"/>
            <a:endCxn id="1485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7" name="Google Shape;1487;p45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45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We start with Weights nearest to Output Layer e.g. W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211</a:t>
            </a:r>
            <a:endParaRPr sz="2400" baseline="-2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2700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785" y="1585133"/>
            <a:ext cx="1520433" cy="1189067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46"/>
          <p:cNvSpPr txBox="1"/>
          <p:nvPr/>
        </p:nvSpPr>
        <p:spPr>
          <a:xfrm>
            <a:off x="2999600" y="4321500"/>
            <a:ext cx="61928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is Loss related to w</a:t>
            </a:r>
            <a:r>
              <a:rPr lang="en" sz="2400" baseline="-250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211</a:t>
            </a:r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24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69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47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00" name="Google Shape;1500;p47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01" name="Google Shape;1501;p47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02" name="Google Shape;1502;p47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03" name="Google Shape;1503;p47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04" name="Google Shape;1504;p47"/>
          <p:cNvCxnSpPr>
            <a:stCxn id="1499" idx="6"/>
            <a:endCxn id="1500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5" name="Google Shape;1505;p47"/>
          <p:cNvCxnSpPr>
            <a:stCxn id="1503" idx="6"/>
            <a:endCxn id="1500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6" name="Google Shape;1506;p47"/>
          <p:cNvCxnSpPr>
            <a:stCxn id="1499" idx="6"/>
            <a:endCxn id="1501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7" name="Google Shape;1507;p47"/>
          <p:cNvCxnSpPr>
            <a:stCxn id="1503" idx="6"/>
            <a:endCxn id="1501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8" name="Google Shape;1508;p47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509" name="Google Shape;1509;p47"/>
          <p:cNvCxnSpPr>
            <a:stCxn id="1500" idx="6"/>
            <a:endCxn id="1508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0" name="Google Shape;1510;p47"/>
          <p:cNvCxnSpPr>
            <a:stCxn id="1502" idx="6"/>
            <a:endCxn id="1508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1" name="Google Shape;1511;p47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2" name="Google Shape;1512;p47"/>
          <p:cNvCxnSpPr>
            <a:stCxn id="1503" idx="6"/>
            <a:endCxn id="1502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3" name="Google Shape;1513;p47"/>
          <p:cNvCxnSpPr>
            <a:stCxn id="1499" idx="6"/>
            <a:endCxn id="1502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4" name="Google Shape;1514;p47"/>
          <p:cNvCxnSpPr>
            <a:stCxn id="1501" idx="6"/>
            <a:endCxn id="1508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515" name="Google Shape;1515;p47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16" name="Google Shape;1516;p47"/>
          <p:cNvSpPr txBox="1"/>
          <p:nvPr/>
        </p:nvSpPr>
        <p:spPr>
          <a:xfrm>
            <a:off x="3443767" y="1425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47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47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47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47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47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47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47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47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47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47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47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47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600" b="1" baseline="-25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47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47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7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47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1.793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3" name="Google Shape;1533;p47"/>
          <p:cNvCxnSpPr>
            <a:stCxn id="1508" idx="6"/>
            <a:endCxn id="1532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4" name="Google Shape;1534;p47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47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Loss is dependent on Output, Output is dependent on W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211</a:t>
            </a:r>
            <a:endParaRPr sz="2400" baseline="-2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680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Google Shape;15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185" y="1621367"/>
            <a:ext cx="3477633" cy="7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651" y="2966451"/>
            <a:ext cx="3774700" cy="9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4800" y="4533872"/>
            <a:ext cx="5802400" cy="10206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01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7" name="Google Shape;15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300" y="1859917"/>
            <a:ext cx="5359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6301" y="3791200"/>
            <a:ext cx="5359399" cy="102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49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Let’s calculate each Gradient term individually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04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167" y="1016801"/>
            <a:ext cx="1643667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853" y="2570749"/>
            <a:ext cx="6158868" cy="7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8468" y="3651567"/>
            <a:ext cx="7761632" cy="97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6151" y="5049101"/>
            <a:ext cx="6979699" cy="9747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95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2" name="Google Shape;15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501" y="1003967"/>
            <a:ext cx="1589567" cy="103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151" y="2499533"/>
            <a:ext cx="7900267" cy="82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851" y="3683367"/>
            <a:ext cx="4466287" cy="1034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8168" y="5282267"/>
            <a:ext cx="2195673" cy="8256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73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301" y="946400"/>
            <a:ext cx="5359399" cy="1026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52"/>
          <p:cNvSpPr/>
          <p:nvPr/>
        </p:nvSpPr>
        <p:spPr>
          <a:xfrm>
            <a:off x="3810000" y="3161667"/>
            <a:ext cx="4430000" cy="1368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-1.894 * 0.89</a:t>
            </a:r>
            <a:endParaRPr sz="2400"/>
          </a:p>
          <a:p>
            <a:pPr algn="ctr"/>
            <a:endParaRPr sz="2400"/>
          </a:p>
          <a:p>
            <a:pPr algn="ctr"/>
            <a:r>
              <a:rPr lang="en" sz="2400"/>
              <a:t>= -1.686</a:t>
            </a:r>
            <a:endParaRPr sz="2400"/>
          </a:p>
        </p:txBody>
      </p:sp>
      <p:sp>
        <p:nvSpPr>
          <p:cNvPr id="1572" name="Google Shape;1572;p52"/>
          <p:cNvSpPr txBox="1"/>
          <p:nvPr/>
        </p:nvSpPr>
        <p:spPr>
          <a:xfrm>
            <a:off x="2999600" y="5337500"/>
            <a:ext cx="61928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will be new value of w</a:t>
            </a:r>
            <a:r>
              <a:rPr lang="en" sz="2400" baseline="-250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211</a:t>
            </a:r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24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17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53"/>
          <p:cNvSpPr/>
          <p:nvPr/>
        </p:nvSpPr>
        <p:spPr>
          <a:xfrm>
            <a:off x="3810000" y="3161667"/>
            <a:ext cx="4430000" cy="13688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</a:rPr>
              <a:t>= -0.23 - 0.01 * -1.686 </a:t>
            </a:r>
            <a:endParaRPr sz="2400">
              <a:solidFill>
                <a:srgbClr val="FFFFFF"/>
              </a:solidFill>
            </a:endParaRPr>
          </a:p>
          <a:p>
            <a:pPr algn="ctr"/>
            <a:endParaRPr sz="2400">
              <a:solidFill>
                <a:srgbClr val="FFFFFF"/>
              </a:solidFill>
            </a:endParaRPr>
          </a:p>
          <a:p>
            <a:pPr algn="ctr"/>
            <a:r>
              <a:rPr lang="en" sz="2400">
                <a:solidFill>
                  <a:srgbClr val="FFFFFF"/>
                </a:solidFill>
              </a:rPr>
              <a:t>= -0.213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578" name="Google Shape;15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901" y="939400"/>
            <a:ext cx="6900199" cy="9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53"/>
          <p:cNvSpPr txBox="1"/>
          <p:nvPr/>
        </p:nvSpPr>
        <p:spPr>
          <a:xfrm>
            <a:off x="7632633" y="2101600"/>
            <a:ext cx="21284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Learning rate (assume 0.01 here)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0" name="Google Shape;1580;p53"/>
          <p:cNvCxnSpPr>
            <a:stCxn id="1579" idx="1"/>
          </p:cNvCxnSpPr>
          <p:nvPr/>
        </p:nvCxnSpPr>
        <p:spPr>
          <a:xfrm rot="10800000">
            <a:off x="7380633" y="1889200"/>
            <a:ext cx="252000" cy="53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68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800" y="1804700"/>
            <a:ext cx="1880067" cy="99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400" y="3308034"/>
            <a:ext cx="18796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54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Calculate both in same way as W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211</a:t>
            </a:r>
            <a:endParaRPr sz="2400" baseline="-2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5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7" y="-377520"/>
            <a:ext cx="12627434" cy="7613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571514" y="6128657"/>
            <a:ext cx="772886" cy="1034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5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55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93" name="Google Shape;1593;p55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94" name="Google Shape;1594;p55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95" name="Google Shape;1595;p55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596" name="Google Shape;1596;p55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97" name="Google Shape;1597;p55"/>
          <p:cNvCxnSpPr>
            <a:stCxn id="1592" idx="6"/>
            <a:endCxn id="1593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8" name="Google Shape;1598;p55"/>
          <p:cNvCxnSpPr>
            <a:stCxn id="1596" idx="6"/>
            <a:endCxn id="1593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9" name="Google Shape;1599;p55"/>
          <p:cNvCxnSpPr>
            <a:stCxn id="1592" idx="6"/>
            <a:endCxn id="1594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0" name="Google Shape;1600;p55"/>
          <p:cNvCxnSpPr>
            <a:stCxn id="1596" idx="6"/>
            <a:endCxn id="1594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1" name="Google Shape;1601;p55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602" name="Google Shape;1602;p55"/>
          <p:cNvCxnSpPr>
            <a:stCxn id="1593" idx="6"/>
            <a:endCxn id="1601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3" name="Google Shape;1603;p55"/>
          <p:cNvCxnSpPr>
            <a:stCxn id="1595" idx="6"/>
            <a:endCxn id="1601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04" name="Google Shape;1604;p55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5" name="Google Shape;1605;p55"/>
          <p:cNvCxnSpPr>
            <a:stCxn id="1596" idx="6"/>
            <a:endCxn id="1595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6" name="Google Shape;1606;p55"/>
          <p:cNvCxnSpPr>
            <a:stCxn id="1592" idx="6"/>
            <a:endCxn id="1595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7" name="Google Shape;1607;p55"/>
          <p:cNvCxnSpPr>
            <a:stCxn id="1594" idx="6"/>
            <a:endCxn id="1601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608" name="Google Shape;1608;p55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09" name="Google Shape;1609;p55"/>
          <p:cNvSpPr txBox="1"/>
          <p:nvPr/>
        </p:nvSpPr>
        <p:spPr>
          <a:xfrm>
            <a:off x="3018333" y="1425467"/>
            <a:ext cx="1344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2400" b="1" baseline="-25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55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55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55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55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55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55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55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55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55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55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55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55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55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55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5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6" name="Google Shape;1626;p55"/>
          <p:cNvCxnSpPr>
            <a:stCxn id="1601" idx="6"/>
            <a:endCxn id="1625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7" name="Google Shape;1627;p55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55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Updating weight for hidden layer e.g W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111</a:t>
            </a:r>
            <a:endParaRPr sz="2400" baseline="-250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2224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6"/>
          <p:cNvSpPr txBox="1"/>
          <p:nvPr/>
        </p:nvSpPr>
        <p:spPr>
          <a:xfrm>
            <a:off x="2999600" y="3878833"/>
            <a:ext cx="61928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is Loss related to w</a:t>
            </a:r>
            <a:r>
              <a:rPr lang="en" sz="2400" baseline="-250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111</a:t>
            </a:r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24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34" name="Google Shape;16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451" y="2246201"/>
            <a:ext cx="1183100" cy="10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55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7"/>
          <p:cNvSpPr/>
          <p:nvPr/>
        </p:nvSpPr>
        <p:spPr>
          <a:xfrm>
            <a:off x="1458161" y="248647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40" name="Google Shape;1640;p57"/>
          <p:cNvSpPr/>
          <p:nvPr/>
        </p:nvSpPr>
        <p:spPr>
          <a:xfrm>
            <a:off x="4884272" y="1168789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641" name="Google Shape;1641;p57"/>
          <p:cNvSpPr/>
          <p:nvPr/>
        </p:nvSpPr>
        <p:spPr>
          <a:xfrm>
            <a:off x="4884272" y="2973913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1.95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642" name="Google Shape;1642;p57"/>
          <p:cNvSpPr/>
          <p:nvPr/>
        </p:nvSpPr>
        <p:spPr>
          <a:xfrm>
            <a:off x="4884272" y="4610741"/>
            <a:ext cx="708800" cy="7164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1.05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643" name="Google Shape;1643;p57"/>
          <p:cNvSpPr/>
          <p:nvPr/>
        </p:nvSpPr>
        <p:spPr>
          <a:xfrm>
            <a:off x="1458161" y="3734357"/>
            <a:ext cx="542800" cy="589200"/>
          </a:xfrm>
          <a:prstGeom prst="ellipse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644" name="Google Shape;1644;p57"/>
          <p:cNvCxnSpPr>
            <a:stCxn id="1639" idx="6"/>
            <a:endCxn id="1640" idx="2"/>
          </p:cNvCxnSpPr>
          <p:nvPr/>
        </p:nvCxnSpPr>
        <p:spPr>
          <a:xfrm rot="10800000" flipH="1">
            <a:off x="2000961" y="1527077"/>
            <a:ext cx="2883200" cy="12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5" name="Google Shape;1645;p57"/>
          <p:cNvCxnSpPr>
            <a:stCxn id="1643" idx="6"/>
            <a:endCxn id="1640" idx="2"/>
          </p:cNvCxnSpPr>
          <p:nvPr/>
        </p:nvCxnSpPr>
        <p:spPr>
          <a:xfrm rot="10800000" flipH="1">
            <a:off x="2000961" y="1526957"/>
            <a:ext cx="2883200" cy="25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6" name="Google Shape;1646;p57"/>
          <p:cNvCxnSpPr>
            <a:stCxn id="1639" idx="6"/>
            <a:endCxn id="1641" idx="2"/>
          </p:cNvCxnSpPr>
          <p:nvPr/>
        </p:nvCxnSpPr>
        <p:spPr>
          <a:xfrm>
            <a:off x="2000961" y="2781077"/>
            <a:ext cx="2883200" cy="55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7" name="Google Shape;1647;p57"/>
          <p:cNvCxnSpPr>
            <a:stCxn id="1643" idx="6"/>
            <a:endCxn id="1641" idx="2"/>
          </p:cNvCxnSpPr>
          <p:nvPr/>
        </p:nvCxnSpPr>
        <p:spPr>
          <a:xfrm rot="10800000" flipH="1">
            <a:off x="2000961" y="3332157"/>
            <a:ext cx="2883200" cy="6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48" name="Google Shape;1648;p57"/>
          <p:cNvSpPr/>
          <p:nvPr/>
        </p:nvSpPr>
        <p:spPr>
          <a:xfrm>
            <a:off x="8740503" y="2920835"/>
            <a:ext cx="708800" cy="851600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1.106</a:t>
            </a:r>
            <a:endParaRPr sz="2400">
              <a:solidFill>
                <a:srgbClr val="434343"/>
              </a:solidFill>
            </a:endParaRPr>
          </a:p>
        </p:txBody>
      </p:sp>
      <p:cxnSp>
        <p:nvCxnSpPr>
          <p:cNvPr id="1649" name="Google Shape;1649;p57"/>
          <p:cNvCxnSpPr>
            <a:stCxn id="1640" idx="6"/>
            <a:endCxn id="1648" idx="2"/>
          </p:cNvCxnSpPr>
          <p:nvPr/>
        </p:nvCxnSpPr>
        <p:spPr>
          <a:xfrm>
            <a:off x="5593072" y="1526989"/>
            <a:ext cx="3147600" cy="181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0" name="Google Shape;1650;p57"/>
          <p:cNvCxnSpPr>
            <a:stCxn id="1642" idx="6"/>
            <a:endCxn id="1648" idx="2"/>
          </p:cNvCxnSpPr>
          <p:nvPr/>
        </p:nvCxnSpPr>
        <p:spPr>
          <a:xfrm rot="10800000" flipH="1">
            <a:off x="5593072" y="3346541"/>
            <a:ext cx="3147600" cy="162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51" name="Google Shape;1651;p57"/>
          <p:cNvSpPr txBox="1"/>
          <p:nvPr/>
        </p:nvSpPr>
        <p:spPr>
          <a:xfrm>
            <a:off x="1452017" y="2163440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Input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2" name="Google Shape;1652;p57"/>
          <p:cNvCxnSpPr>
            <a:stCxn id="1643" idx="6"/>
            <a:endCxn id="1642" idx="2"/>
          </p:cNvCxnSpPr>
          <p:nvPr/>
        </p:nvCxnSpPr>
        <p:spPr>
          <a:xfrm>
            <a:off x="2000961" y="4028957"/>
            <a:ext cx="2883200" cy="94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3" name="Google Shape;1653;p57"/>
          <p:cNvCxnSpPr>
            <a:stCxn id="1639" idx="6"/>
            <a:endCxn id="1642" idx="2"/>
          </p:cNvCxnSpPr>
          <p:nvPr/>
        </p:nvCxnSpPr>
        <p:spPr>
          <a:xfrm>
            <a:off x="2000961" y="2781077"/>
            <a:ext cx="2883200" cy="2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4" name="Google Shape;1654;p57"/>
          <p:cNvCxnSpPr>
            <a:stCxn id="1641" idx="6"/>
            <a:endCxn id="1648" idx="2"/>
          </p:cNvCxnSpPr>
          <p:nvPr/>
        </p:nvCxnSpPr>
        <p:spPr>
          <a:xfrm>
            <a:off x="5593072" y="3332113"/>
            <a:ext cx="31476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655" name="Google Shape;1655;p57"/>
          <p:cNvGraphicFramePr/>
          <p:nvPr/>
        </p:nvGraphicFramePr>
        <p:xfrm>
          <a:off x="591133" y="2764767"/>
          <a:ext cx="510467" cy="1254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65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56" name="Google Shape;1656;p57"/>
          <p:cNvSpPr txBox="1"/>
          <p:nvPr/>
        </p:nvSpPr>
        <p:spPr>
          <a:xfrm>
            <a:off x="3018333" y="1425467"/>
            <a:ext cx="13448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2400" b="1" baseline="-25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57"/>
          <p:cNvSpPr txBox="1"/>
          <p:nvPr/>
        </p:nvSpPr>
        <p:spPr>
          <a:xfrm>
            <a:off x="4154967" y="20350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p57"/>
          <p:cNvSpPr txBox="1"/>
          <p:nvPr/>
        </p:nvSpPr>
        <p:spPr>
          <a:xfrm>
            <a:off x="4362067" y="815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57"/>
          <p:cNvSpPr txBox="1"/>
          <p:nvPr/>
        </p:nvSpPr>
        <p:spPr>
          <a:xfrm>
            <a:off x="5784467" y="1222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0.89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57"/>
          <p:cNvSpPr txBox="1"/>
          <p:nvPr/>
        </p:nvSpPr>
        <p:spPr>
          <a:xfrm>
            <a:off x="4362067" y="2606084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21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p57"/>
          <p:cNvSpPr txBox="1"/>
          <p:nvPr/>
        </p:nvSpPr>
        <p:spPr>
          <a:xfrm>
            <a:off x="3951767" y="2847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0.15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57"/>
          <p:cNvSpPr txBox="1"/>
          <p:nvPr/>
        </p:nvSpPr>
        <p:spPr>
          <a:xfrm>
            <a:off x="4154967" y="3457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0.4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57"/>
          <p:cNvSpPr txBox="1"/>
          <p:nvPr/>
        </p:nvSpPr>
        <p:spPr>
          <a:xfrm>
            <a:off x="5581267" y="29494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0.875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57"/>
          <p:cNvSpPr txBox="1"/>
          <p:nvPr/>
        </p:nvSpPr>
        <p:spPr>
          <a:xfrm rot="2152954">
            <a:off x="3545319" y="4270299"/>
            <a:ext cx="919256" cy="348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0.65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p57"/>
          <p:cNvSpPr txBox="1"/>
          <p:nvPr/>
        </p:nvSpPr>
        <p:spPr>
          <a:xfrm>
            <a:off x="3850167" y="48798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57"/>
          <p:cNvSpPr txBox="1"/>
          <p:nvPr/>
        </p:nvSpPr>
        <p:spPr>
          <a:xfrm>
            <a:off x="5581267" y="48798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 = 0.741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57"/>
          <p:cNvSpPr txBox="1"/>
          <p:nvPr/>
        </p:nvSpPr>
        <p:spPr>
          <a:xfrm>
            <a:off x="4362067" y="4270267"/>
            <a:ext cx="1753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067" baseline="-25000">
                <a:latin typeface="Calibri"/>
                <a:ea typeface="Calibri"/>
                <a:cs typeface="Calibri"/>
                <a:sym typeface="Calibri"/>
              </a:rPr>
              <a:t>13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57"/>
          <p:cNvSpPr txBox="1"/>
          <p:nvPr/>
        </p:nvSpPr>
        <p:spPr>
          <a:xfrm rot="1814561">
            <a:off x="7430767" y="2543166"/>
            <a:ext cx="1199213" cy="348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211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57"/>
          <p:cNvSpPr txBox="1"/>
          <p:nvPr/>
        </p:nvSpPr>
        <p:spPr>
          <a:xfrm>
            <a:off x="7101200" y="2949467"/>
            <a:ext cx="9192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212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0.83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0" name="Google Shape;1670;p57"/>
          <p:cNvSpPr txBox="1"/>
          <p:nvPr/>
        </p:nvSpPr>
        <p:spPr>
          <a:xfrm rot="-1706612">
            <a:off x="7125949" y="3762388"/>
            <a:ext cx="1402500" cy="347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0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213</a:t>
            </a:r>
            <a:r>
              <a:rPr lang="en" sz="10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 </a:t>
            </a:r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-0.56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1" name="Google Shape;1671;p57"/>
          <p:cNvSpPr txBox="1"/>
          <p:nvPr/>
        </p:nvSpPr>
        <p:spPr>
          <a:xfrm>
            <a:off x="8842103" y="25810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2" name="Google Shape;1672;p57"/>
          <p:cNvSpPr/>
          <p:nvPr/>
        </p:nvSpPr>
        <p:spPr>
          <a:xfrm>
            <a:off x="10022233" y="3045433"/>
            <a:ext cx="1937200" cy="589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333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1.793</a:t>
            </a:r>
            <a:endParaRPr sz="1333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3" name="Google Shape;1673;p57"/>
          <p:cNvCxnSpPr>
            <a:stCxn id="1648" idx="6"/>
            <a:endCxn id="1672" idx="1"/>
          </p:cNvCxnSpPr>
          <p:nvPr/>
        </p:nvCxnSpPr>
        <p:spPr>
          <a:xfrm rot="10800000" flipH="1">
            <a:off x="9449303" y="3339835"/>
            <a:ext cx="5728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4" name="Google Shape;1674;p57"/>
          <p:cNvSpPr txBox="1"/>
          <p:nvPr/>
        </p:nvSpPr>
        <p:spPr>
          <a:xfrm>
            <a:off x="10670903" y="2682668"/>
            <a:ext cx="644000" cy="1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>
                <a:latin typeface="Calibri"/>
                <a:ea typeface="Calibri"/>
                <a:cs typeface="Calibri"/>
                <a:sym typeface="Calibri"/>
              </a:rPr>
              <a:t>Loss</a:t>
            </a:r>
            <a:endParaRPr sz="10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5" name="Google Shape;1675;p57"/>
          <p:cNvSpPr txBox="1"/>
          <p:nvPr/>
        </p:nvSpPr>
        <p:spPr>
          <a:xfrm>
            <a:off x="1219833" y="5804567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111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→ h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→ o</a:t>
            </a:r>
            <a:r>
              <a:rPr lang="en" sz="1600" baseline="-25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→ Output → Loss 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5113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400" y="611801"/>
            <a:ext cx="3329200" cy="8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751" y="2081334"/>
            <a:ext cx="3204500" cy="75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3750" y="3355167"/>
            <a:ext cx="3204500" cy="91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3901" y="4885567"/>
            <a:ext cx="2904241" cy="7589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Google Shape;16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101" y="2763134"/>
            <a:ext cx="8401801" cy="133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59"/>
          <p:cNvSpPr txBox="1"/>
          <p:nvPr/>
        </p:nvSpPr>
        <p:spPr>
          <a:xfrm>
            <a:off x="1106467" y="1182200"/>
            <a:ext cx="102532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Using Chain Rule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0" name="Google Shape;1690;p59"/>
          <p:cNvSpPr txBox="1"/>
          <p:nvPr/>
        </p:nvSpPr>
        <p:spPr>
          <a:xfrm>
            <a:off x="5453667" y="4798667"/>
            <a:ext cx="3136000" cy="6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Already calculated while calculating Gradient for Weights in Output Layer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91" name="Google Shape;1691;p59"/>
          <p:cNvCxnSpPr>
            <a:stCxn id="1690" idx="1"/>
          </p:cNvCxnSpPr>
          <p:nvPr/>
        </p:nvCxnSpPr>
        <p:spPr>
          <a:xfrm rot="10800000">
            <a:off x="4748467" y="3954667"/>
            <a:ext cx="705200" cy="11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08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718" y="836067"/>
            <a:ext cx="1668567" cy="124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151" y="2536601"/>
            <a:ext cx="8953700" cy="91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150" y="3839801"/>
            <a:ext cx="4833733" cy="10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60"/>
          <p:cNvSpPr/>
          <p:nvPr/>
        </p:nvSpPr>
        <p:spPr>
          <a:xfrm>
            <a:off x="5088633" y="5525133"/>
            <a:ext cx="2014800" cy="8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-0.23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60"/>
          <p:cNvSpPr txBox="1"/>
          <p:nvPr/>
        </p:nvSpPr>
        <p:spPr>
          <a:xfrm>
            <a:off x="489333" y="4893900"/>
            <a:ext cx="2835600" cy="1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Gradient in Hidden Layer is dependent on Weights in Next Layers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44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61"/>
          <p:cNvSpPr/>
          <p:nvPr/>
        </p:nvSpPr>
        <p:spPr>
          <a:xfrm>
            <a:off x="5088633" y="4937600"/>
            <a:ext cx="2014800" cy="121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0.89*(1-0.89)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=0.0979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6" name="Google Shape;17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018" y="696234"/>
            <a:ext cx="1269967" cy="113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736" y="2247933"/>
            <a:ext cx="2342597" cy="8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400" y="3632533"/>
            <a:ext cx="2883189" cy="8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61"/>
          <p:cNvSpPr txBox="1"/>
          <p:nvPr/>
        </p:nvSpPr>
        <p:spPr>
          <a:xfrm>
            <a:off x="8109333" y="2215733"/>
            <a:ext cx="2342400" cy="8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Activation (Sigmoid) function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0" name="Google Shape;1710;p61"/>
          <p:cNvCxnSpPr>
            <a:stCxn id="1709" idx="1"/>
          </p:cNvCxnSpPr>
          <p:nvPr/>
        </p:nvCxnSpPr>
        <p:spPr>
          <a:xfrm rot="10800000">
            <a:off x="7720933" y="2650333"/>
            <a:ext cx="3884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1" name="Google Shape;1711;p61"/>
          <p:cNvSpPr txBox="1"/>
          <p:nvPr/>
        </p:nvSpPr>
        <p:spPr>
          <a:xfrm>
            <a:off x="692533" y="4186900"/>
            <a:ext cx="2835600" cy="2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NOTE!</a:t>
            </a:r>
            <a:endParaRPr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1333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Activation function should be Differentiable </a:t>
            </a:r>
            <a:r>
              <a:rPr lang="en" sz="1333" i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i.e</a:t>
            </a:r>
            <a:r>
              <a:rPr lang="en" sz="1333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it should be possible to calculate partial derivative of Activation function</a:t>
            </a:r>
            <a:endParaRPr sz="1333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26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2"/>
          <p:cNvSpPr/>
          <p:nvPr/>
        </p:nvSpPr>
        <p:spPr>
          <a:xfrm>
            <a:off x="5088633" y="5004733"/>
            <a:ext cx="2014800" cy="826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7" name="Google Shape;17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797" y="490501"/>
            <a:ext cx="1214400" cy="128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766" y="2288733"/>
            <a:ext cx="5764521" cy="8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8485" y="3632200"/>
            <a:ext cx="2975036" cy="8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98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63"/>
          <p:cNvSpPr/>
          <p:nvPr/>
        </p:nvSpPr>
        <p:spPr>
          <a:xfrm>
            <a:off x="3568711" y="3429000"/>
            <a:ext cx="5188000" cy="14760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-1.894 * -0.23 * 0.0979 * 1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=  0.0426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5" name="Google Shape;17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118" y="1463967"/>
            <a:ext cx="7373833" cy="11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64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64"/>
          <p:cNvSpPr/>
          <p:nvPr/>
        </p:nvSpPr>
        <p:spPr>
          <a:xfrm>
            <a:off x="3810000" y="3161667"/>
            <a:ext cx="4430000" cy="1368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434343"/>
                </a:solidFill>
              </a:rPr>
              <a:t>= 0.5 - 0.01 * 0.0426 </a:t>
            </a:r>
            <a:endParaRPr sz="2400">
              <a:solidFill>
                <a:srgbClr val="434343"/>
              </a:solidFill>
            </a:endParaRPr>
          </a:p>
          <a:p>
            <a:pPr algn="ctr"/>
            <a:endParaRPr sz="2400">
              <a:solidFill>
                <a:srgbClr val="434343"/>
              </a:solidFill>
            </a:endParaRPr>
          </a:p>
          <a:p>
            <a:pPr algn="ctr"/>
            <a:r>
              <a:rPr lang="en" sz="2400">
                <a:solidFill>
                  <a:srgbClr val="434343"/>
                </a:solidFill>
              </a:rPr>
              <a:t>= 0.499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1731" name="Google Shape;1731;p64"/>
          <p:cNvSpPr txBox="1"/>
          <p:nvPr/>
        </p:nvSpPr>
        <p:spPr>
          <a:xfrm>
            <a:off x="2999600" y="1745233"/>
            <a:ext cx="61928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New value of w</a:t>
            </a:r>
            <a:r>
              <a:rPr lang="en" sz="2400" baseline="-25000">
                <a:solidFill>
                  <a:srgbClr val="6AA84F"/>
                </a:solidFill>
                <a:latin typeface="Comic Sans MS"/>
                <a:ea typeface="Comic Sans MS"/>
                <a:cs typeface="Comic Sans MS"/>
                <a:sym typeface="Comic Sans MS"/>
              </a:rPr>
              <a:t>111</a:t>
            </a:r>
            <a:endParaRPr sz="2400">
              <a:solidFill>
                <a:srgbClr val="6AA84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32" name="Google Shape;1732;p64"/>
          <p:cNvSpPr txBox="1"/>
          <p:nvPr/>
        </p:nvSpPr>
        <p:spPr>
          <a:xfrm>
            <a:off x="3476233" y="5234100"/>
            <a:ext cx="4763600" cy="12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Calculate Gradients and perform Descent for other Weights in Hidden layer</a:t>
            </a:r>
            <a:endParaRPr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210800" y="5234100"/>
            <a:ext cx="17526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2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959" y="-404192"/>
            <a:ext cx="12657917" cy="76663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58600" y="6139543"/>
            <a:ext cx="685800" cy="1023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8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821" y="-400382"/>
            <a:ext cx="12703641" cy="76587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91256" y="6117771"/>
            <a:ext cx="653143" cy="1045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5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38" y="-404192"/>
            <a:ext cx="12642676" cy="76663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538856" y="6193971"/>
            <a:ext cx="805543" cy="968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53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1314</TotalTime>
  <Words>974</Words>
  <Application>Microsoft Office PowerPoint</Application>
  <PresentationFormat>Widescreen</PresentationFormat>
  <Paragraphs>366</Paragraphs>
  <Slides>69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Architects Daughter</vt:lpstr>
      <vt:lpstr>Arial</vt:lpstr>
      <vt:lpstr>Calibri</vt:lpstr>
      <vt:lpstr>Calibri Light</vt:lpstr>
      <vt:lpstr>Cambria</vt:lpstr>
      <vt:lpstr>Comic Sans MS</vt:lpstr>
      <vt:lpstr>Georgia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goel</dc:creator>
  <cp:lastModifiedBy>rajesh goel</cp:lastModifiedBy>
  <cp:revision>16</cp:revision>
  <dcterms:created xsi:type="dcterms:W3CDTF">2021-08-25T06:17:10Z</dcterms:created>
  <dcterms:modified xsi:type="dcterms:W3CDTF">2021-08-26T04:18:15Z</dcterms:modified>
</cp:coreProperties>
</file>